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4" r:id="rId3"/>
    <p:sldId id="256" r:id="rId4"/>
    <p:sldId id="257" r:id="rId5"/>
    <p:sldId id="261" r:id="rId6"/>
    <p:sldId id="275" r:id="rId7"/>
    <p:sldId id="258" r:id="rId8"/>
    <p:sldId id="259" r:id="rId9"/>
    <p:sldId id="262" r:id="rId10"/>
    <p:sldId id="267" r:id="rId11"/>
    <p:sldId id="268" r:id="rId12"/>
    <p:sldId id="269" r:id="rId13"/>
    <p:sldId id="270" r:id="rId14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6569" y="461594"/>
            <a:ext cx="561086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196" y="3422650"/>
            <a:ext cx="8300084" cy="1525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838200"/>
            <a:ext cx="7162800" cy="2031325"/>
          </a:xfrm>
        </p:spPr>
        <p:txBody>
          <a:bodyPr/>
          <a:lstStyle/>
          <a:p>
            <a:r>
              <a:rPr lang="es-AR" b="1" dirty="0" smtClean="0"/>
              <a:t>Trabajo Práctico</a:t>
            </a:r>
            <a:br>
              <a:rPr lang="es-AR" b="1" dirty="0" smtClean="0"/>
            </a:br>
            <a:r>
              <a:rPr lang="es-AR" b="1" dirty="0" smtClean="0"/>
              <a:t>Física de Suelos</a:t>
            </a:r>
            <a:br>
              <a:rPr lang="es-AR" b="1" dirty="0" smtClean="0"/>
            </a:br>
            <a:r>
              <a:rPr lang="es-AR" b="1" dirty="0" smtClean="0"/>
              <a:t>Agronomía 2023</a:t>
            </a:r>
            <a:endParaRPr lang="es-AR" b="1" dirty="0"/>
          </a:p>
        </p:txBody>
      </p:sp>
      <p:pic>
        <p:nvPicPr>
          <p:cNvPr id="4" name="Picture 3" descr="soil in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7118"/>
            <a:ext cx="9143999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aso 1: Sistemas de Pastoreo…"/>
          <p:cNvSpPr txBox="1"/>
          <p:nvPr/>
        </p:nvSpPr>
        <p:spPr>
          <a:xfrm>
            <a:off x="323528" y="762000"/>
            <a:ext cx="8270015" cy="263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defRPr sz="1500" b="1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s-ES" dirty="0" smtClean="0"/>
          </a:p>
          <a:p>
            <a:pPr algn="just" defTabSz="457200">
              <a:defRPr sz="1500" b="1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AR" sz="1600" dirty="0" smtClean="0"/>
              <a:t>Caso 1: Sistemas de Pastoreo</a:t>
            </a:r>
          </a:p>
          <a:p>
            <a:pPr algn="just" defTabSz="457200">
              <a:defRPr sz="1500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AR" dirty="0" smtClean="0"/>
              <a:t>El estudio se realizó en el Instituto de Investigación Animal del Chaco Semiárido (IIACS), Leales, Tucumán, sobre un suelo </a:t>
            </a:r>
            <a:r>
              <a:rPr lang="es-AR" b="1" dirty="0" smtClean="0"/>
              <a:t>Franco Limoso</a:t>
            </a:r>
            <a:r>
              <a:rPr lang="es-AR" dirty="0" smtClean="0"/>
              <a:t>.</a:t>
            </a:r>
          </a:p>
          <a:p>
            <a:pPr algn="just" defTabSz="457200">
              <a:defRPr sz="1500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AR" dirty="0" smtClean="0"/>
              <a:t>Un módulo experimental se denominó Cría Pastoril (</a:t>
            </a:r>
            <a:r>
              <a:rPr lang="es-AR" b="1" dirty="0" err="1" smtClean="0"/>
              <a:t>CrP</a:t>
            </a:r>
            <a:r>
              <a:rPr lang="es-AR" dirty="0" smtClean="0"/>
              <a:t>) y se basó en una alimentación netamente pastoril y niveles de carga animal moderada (0,6 vacas/ha/año).</a:t>
            </a:r>
          </a:p>
          <a:p>
            <a:pPr algn="just" defTabSz="457200">
              <a:defRPr sz="1500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AR" dirty="0" smtClean="0"/>
              <a:t>Otro módulo se denominó de Cría Intensiva (</a:t>
            </a:r>
            <a:r>
              <a:rPr lang="es-AR" b="1" dirty="0" err="1" smtClean="0"/>
              <a:t>CrI</a:t>
            </a:r>
            <a:r>
              <a:rPr lang="es-AR" b="1" dirty="0" smtClean="0"/>
              <a:t>)</a:t>
            </a:r>
            <a:r>
              <a:rPr lang="es-AR" dirty="0" smtClean="0"/>
              <a:t>, el cual tuvo como objetivo evaluar alternativas de manejo no tradicionales para los sistemas de cría que permitan incrementar la producción. Se implementó un sistema de alimentación pastoril con apoyo de </a:t>
            </a:r>
            <a:r>
              <a:rPr lang="es-AR" dirty="0" err="1" smtClean="0"/>
              <a:t>silaje</a:t>
            </a:r>
            <a:r>
              <a:rPr lang="es-AR" dirty="0" smtClean="0"/>
              <a:t> de maíz como suplemento alimenticio para las vacas, y una carga animal objetivo elevada (1,7 vacas/ha/año). </a:t>
            </a:r>
          </a:p>
          <a:p>
            <a:pPr algn="just" defTabSz="457200">
              <a:defRPr sz="1500">
                <a:solidFill>
                  <a:srgbClr val="201F1E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s-AR" dirty="0"/>
          </a:p>
        </p:txBody>
      </p:sp>
      <p:graphicFrame>
        <p:nvGraphicFramePr>
          <p:cNvPr id="139" name="2 Tabla"/>
          <p:cNvGraphicFramePr/>
          <p:nvPr/>
        </p:nvGraphicFramePr>
        <p:xfrm>
          <a:off x="683568" y="3352800"/>
          <a:ext cx="4608513" cy="1224135"/>
        </p:xfrm>
        <a:graphic>
          <a:graphicData uri="http://schemas.openxmlformats.org/drawingml/2006/table">
            <a:tbl>
              <a:tblPr/>
              <a:tblGrid>
                <a:gridCol w="153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dirty="0" err="1"/>
                        <a:t>Tratamiento</a:t>
                      </a:r>
                      <a:r>
                        <a:rPr b="1" dirty="0"/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/>
                        <a:t>0-5 cm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dirty="0"/>
                        <a:t>5-10 cm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CrP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1,22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1,28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/>
                        <a:t>CrI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1,30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1,32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0" name="3 CuadroTexto"/>
          <p:cNvSpPr txBox="1"/>
          <p:nvPr/>
        </p:nvSpPr>
        <p:spPr>
          <a:xfrm>
            <a:off x="755574" y="4572000"/>
            <a:ext cx="4680522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 lang="es-AR" dirty="0" smtClean="0"/>
              <a:t>Valores de DA (t/m</a:t>
            </a:r>
            <a:r>
              <a:rPr lang="es-AR" baseline="30000" dirty="0" smtClean="0"/>
              <a:t>3</a:t>
            </a:r>
            <a:r>
              <a:rPr lang="es-AR" dirty="0" smtClean="0"/>
              <a:t>) en dos profundidades para cada tratamiento </a:t>
            </a:r>
            <a:endParaRPr lang="es-AR" dirty="0"/>
          </a:p>
        </p:txBody>
      </p:sp>
      <p:pic>
        <p:nvPicPr>
          <p:cNvPr id="12290" name="Picture 2" descr="Pisoteo | Agronomía Infor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760" y="3164813"/>
            <a:ext cx="2598440" cy="346458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423682" y="6639163"/>
            <a:ext cx="15408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000" dirty="0" smtClean="0"/>
              <a:t>Foto: Dra. Marta Zubillaga</a:t>
            </a:r>
            <a:endParaRPr lang="es-AR" sz="1000" dirty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676400" y="152400"/>
            <a:ext cx="6705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Análisis de Casos</a:t>
            </a:r>
            <a:r>
              <a:rPr kumimoji="0" lang="es-ES" sz="4000" b="0" i="0" u="none" strike="noStrike" kern="0" cap="none" spc="-5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de Estudio</a:t>
            </a:r>
            <a:endParaRPr kumimoji="0" lang="es-ES" sz="4000" b="0" i="0" u="none" strike="noStrike" kern="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7200" y="5304472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Relacione el impacto del manejo realizado en los diferentes módulos de cría con los valores obtenidos de DA.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Es necesario tomar alguna medida respecto del manejo?</a:t>
            </a:r>
            <a:endParaRPr lang="es-A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 Rectángulo"/>
          <p:cNvSpPr txBox="1"/>
          <p:nvPr/>
        </p:nvSpPr>
        <p:spPr>
          <a:xfrm>
            <a:off x="304800" y="304800"/>
            <a:ext cx="8583488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/>
            <a:r>
              <a:rPr lang="es-ES" b="1" dirty="0" smtClean="0"/>
              <a:t>Caso 2: Uso de equipos </a:t>
            </a:r>
            <a:r>
              <a:rPr lang="es-ES" b="1" dirty="0" err="1" smtClean="0"/>
              <a:t>descompactadores</a:t>
            </a:r>
            <a:r>
              <a:rPr lang="es-ES" b="1" dirty="0" smtClean="0"/>
              <a:t> en Caña de Azúcar</a:t>
            </a:r>
          </a:p>
          <a:p>
            <a:pPr algn="just"/>
            <a:r>
              <a:rPr lang="es-AR" dirty="0" smtClean="0"/>
              <a:t>En suelos cañeros, ubicados en el departamento Cruz Alta (Subregión </a:t>
            </a:r>
            <a:r>
              <a:rPr lang="es-AR" dirty="0" err="1" smtClean="0"/>
              <a:t>subhúmeda</a:t>
            </a:r>
            <a:r>
              <a:rPr lang="es-AR" dirty="0" smtClean="0"/>
              <a:t> seca de la Llanura </a:t>
            </a:r>
            <a:r>
              <a:rPr lang="es-AR" dirty="0" err="1" smtClean="0"/>
              <a:t>Chacopampeana</a:t>
            </a:r>
            <a:r>
              <a:rPr lang="es-AR" dirty="0" smtClean="0"/>
              <a:t>), se realizó la evaluación de dos equipos de </a:t>
            </a:r>
            <a:r>
              <a:rPr lang="es-AR" dirty="0" err="1" smtClean="0"/>
              <a:t>descompactación</a:t>
            </a:r>
            <a:r>
              <a:rPr lang="es-AR" dirty="0" smtClean="0"/>
              <a:t>. Se determinó la DA en 3 profundidades (0-5, 5-10 y 10-20 cm), antes y después de las labores de cosecha.</a:t>
            </a:r>
          </a:p>
          <a:p>
            <a:pPr algn="just"/>
            <a:r>
              <a:rPr lang="es-AR" dirty="0" smtClean="0"/>
              <a:t>Las herramientas utilizadas fueron: </a:t>
            </a:r>
            <a:r>
              <a:rPr lang="es-AR" b="1" dirty="0" smtClean="0"/>
              <a:t>Cultivador integral (CI) </a:t>
            </a:r>
            <a:r>
              <a:rPr lang="es-AR" dirty="0" smtClean="0"/>
              <a:t>y </a:t>
            </a:r>
            <a:r>
              <a:rPr lang="es-AR" b="1" dirty="0" smtClean="0"/>
              <a:t>Cultivador de laminas curvas (CLC)</a:t>
            </a:r>
            <a:r>
              <a:rPr lang="es-AR" dirty="0" smtClean="0"/>
              <a:t>.  </a:t>
            </a:r>
          </a:p>
          <a:p>
            <a:pPr algn="just"/>
            <a:r>
              <a:rPr lang="es-AR" b="1" dirty="0" smtClean="0"/>
              <a:t>CI</a:t>
            </a:r>
            <a:r>
              <a:rPr lang="es-AR" dirty="0" smtClean="0"/>
              <a:t> permite la realización de labores de </a:t>
            </a:r>
            <a:r>
              <a:rPr lang="es-AR" dirty="0" err="1" smtClean="0"/>
              <a:t>descompactado</a:t>
            </a:r>
            <a:r>
              <a:rPr lang="es-AR" dirty="0" smtClean="0"/>
              <a:t> (laboreo vertical) de suelo y abonado simultáneamente con rastrojos en superficie. </a:t>
            </a:r>
            <a:r>
              <a:rPr lang="es-AR" b="1" dirty="0" smtClean="0"/>
              <a:t>CLC</a:t>
            </a:r>
            <a:r>
              <a:rPr lang="es-AR" dirty="0" smtClean="0"/>
              <a:t> permite la realización de labores de </a:t>
            </a:r>
            <a:r>
              <a:rPr lang="es-AR" dirty="0" err="1" smtClean="0"/>
              <a:t>descompactado</a:t>
            </a:r>
            <a:r>
              <a:rPr lang="es-AR" dirty="0" smtClean="0"/>
              <a:t> (laboreo vertical) en las trochas con rastrojos en superficie a través de un sistema de cinceles curvos. </a:t>
            </a:r>
            <a:endParaRPr lang="es-AR" dirty="0"/>
          </a:p>
        </p:txBody>
      </p: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rcRect l="23961" t="17344" r="27226" b="6250"/>
          <a:stretch>
            <a:fillRect/>
          </a:stretch>
        </p:blipFill>
        <p:spPr>
          <a:xfrm>
            <a:off x="228600" y="3850422"/>
            <a:ext cx="3195007" cy="281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n 1" descr="Imagen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23927" y="3850421"/>
            <a:ext cx="4998772" cy="281181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4 Rectángulo"/>
          <p:cNvSpPr/>
          <p:nvPr/>
        </p:nvSpPr>
        <p:spPr>
          <a:xfrm>
            <a:off x="533400" y="3505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Cultivador integral (CI)                                    Cultivador de laminas curvas (CLC)</a:t>
            </a:r>
            <a:r>
              <a:rPr lang="es-AR" dirty="0" smtClean="0"/>
              <a:t>. </a:t>
            </a:r>
            <a:endParaRPr lang="es-A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1 Tabla"/>
          <p:cNvGraphicFramePr/>
          <p:nvPr/>
        </p:nvGraphicFramePr>
        <p:xfrm>
          <a:off x="180571" y="3030414"/>
          <a:ext cx="4507147" cy="2273561"/>
        </p:xfrm>
        <a:graphic>
          <a:graphicData uri="http://schemas.openxmlformats.org/drawingml/2006/table">
            <a:tbl>
              <a:tblPr/>
              <a:tblGrid>
                <a:gridCol w="128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629">
                <a:tc rowSpan="2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Tratamiento</a:t>
                      </a:r>
                      <a:endParaRPr sz="15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 err="1"/>
                        <a:t>Valores</a:t>
                      </a:r>
                      <a:r>
                        <a:rPr dirty="0"/>
                        <a:t> de DA g/cm </a:t>
                      </a:r>
                      <a:r>
                        <a:rPr baseline="29600" dirty="0"/>
                        <a:t>3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diferentes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profundidades</a:t>
                      </a:r>
                      <a:r>
                        <a:rPr dirty="0"/>
                        <a:t> (cm)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733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0-5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5-10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10-20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33"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1,12 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1,25 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1,31 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733"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CLC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1,21 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1,31 B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1,36 AB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33"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Testigo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1,23 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1,32 B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4999"/>
                        </a:lnSpc>
                        <a:spcBef>
                          <a:spcPts val="1000"/>
                        </a:spcBef>
                        <a:defRPr sz="1800"/>
                      </a:pPr>
                      <a:r>
                        <a:rPr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1,39 B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" name="2 Rectángulo"/>
          <p:cNvSpPr txBox="1"/>
          <p:nvPr/>
        </p:nvSpPr>
        <p:spPr>
          <a:xfrm>
            <a:off x="323528" y="347012"/>
            <a:ext cx="849694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/>
            <a:r>
              <a:rPr lang="es-AR" dirty="0" smtClean="0"/>
              <a:t>La textura de estos suelos es </a:t>
            </a:r>
            <a:r>
              <a:rPr lang="es-AR" b="1" dirty="0" smtClean="0"/>
              <a:t>franco limosa</a:t>
            </a:r>
            <a:r>
              <a:rPr lang="es-AR" dirty="0" smtClean="0"/>
              <a:t>,  se consideró como nivel limitante para un adecuado desarrollo radicular un valor de DA superior a  1,35 g/cm</a:t>
            </a:r>
            <a:r>
              <a:rPr lang="es-AR" baseline="30000" dirty="0" smtClean="0"/>
              <a:t>3</a:t>
            </a:r>
            <a:r>
              <a:rPr lang="es-AR" dirty="0" smtClean="0"/>
              <a:t>.</a:t>
            </a:r>
          </a:p>
          <a:p>
            <a:pPr algn="just"/>
            <a:r>
              <a:rPr lang="es-AR" dirty="0" smtClean="0"/>
              <a:t>Densidad real: 2,48 g/cm</a:t>
            </a:r>
            <a:r>
              <a:rPr lang="es-AR" baseline="30000" dirty="0" smtClean="0"/>
              <a:t>3</a:t>
            </a:r>
          </a:p>
          <a:p>
            <a:pPr algn="just">
              <a:defRPr baseline="30000"/>
            </a:pPr>
            <a:endParaRPr lang="es-AR" dirty="0" smtClean="0"/>
          </a:p>
          <a:p>
            <a:pPr algn="just"/>
            <a:r>
              <a:rPr lang="es-AR" dirty="0" smtClean="0"/>
              <a:t>Se presentan los valores de DA obtenidos en los tratamientos </a:t>
            </a:r>
            <a:r>
              <a:rPr lang="es-AR" dirty="0" err="1" smtClean="0"/>
              <a:t>descompactados</a:t>
            </a:r>
            <a:r>
              <a:rPr lang="es-AR" dirty="0" smtClean="0"/>
              <a:t> (CI vs CLC) y no </a:t>
            </a:r>
            <a:r>
              <a:rPr lang="es-AR" dirty="0" err="1" smtClean="0"/>
              <a:t>descompactado</a:t>
            </a:r>
            <a:r>
              <a:rPr lang="es-AR" dirty="0" smtClean="0"/>
              <a:t> (Testigo) para las 3 profundidades consideradas (0-5 cm, 5-10 cm y 10-20 cm).</a:t>
            </a:r>
            <a:endParaRPr lang="es-AR" dirty="0"/>
          </a:p>
        </p:txBody>
      </p:sp>
      <p:pic>
        <p:nvPicPr>
          <p:cNvPr id="132" name="object 3" descr="object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24149" y="2443103"/>
            <a:ext cx="4519851" cy="3915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 Imagen" descr="1 Imagen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19671" y="980728"/>
            <a:ext cx="6048674" cy="4752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tivos…"/>
          <p:cNvSpPr txBox="1"/>
          <p:nvPr/>
        </p:nvSpPr>
        <p:spPr>
          <a:xfrm>
            <a:off x="685800" y="762000"/>
            <a:ext cx="7844173" cy="477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2800" b="1"/>
            </a:pPr>
            <a:r>
              <a:rPr lang="es-AR" sz="4000" dirty="0" smtClean="0"/>
              <a:t>Objetivos</a:t>
            </a:r>
          </a:p>
          <a:p>
            <a:pPr algn="just">
              <a:defRPr sz="2800" b="1"/>
            </a:pPr>
            <a:endParaRPr lang="es-AR" sz="4000" dirty="0" smtClean="0"/>
          </a:p>
          <a:p>
            <a:pPr marL="180473" indent="-180473" algn="just">
              <a:buSzPct val="100000"/>
              <a:buChar char="•"/>
              <a:defRPr sz="1900"/>
            </a:pPr>
            <a:r>
              <a:rPr lang="es-AR" sz="2800" dirty="0" smtClean="0"/>
              <a:t>Que el alumno reconozca la terminología adecuada en el estudio de los propiedades físicas del suelo.</a:t>
            </a:r>
          </a:p>
          <a:p>
            <a:pPr marL="180473" indent="-180473" algn="just">
              <a:buSzPct val="100000"/>
              <a:buChar char="•"/>
              <a:defRPr sz="1900"/>
            </a:pPr>
            <a:r>
              <a:rPr lang="es-AR" sz="2800" dirty="0" smtClean="0"/>
              <a:t>Que el alumno conozca las propiedades físicas, su importancia y realiza los cálculos numéricos para determinar e interpretar su significado.</a:t>
            </a:r>
          </a:p>
          <a:p>
            <a:pPr marL="180473" indent="-180473" algn="just">
              <a:buSzPct val="100000"/>
              <a:buChar char="•"/>
              <a:defRPr sz="1900"/>
            </a:pPr>
            <a:r>
              <a:rPr lang="es-AR" sz="2800" dirty="0" smtClean="0"/>
              <a:t>Que el alumno sea capaz de reconocer el impacto de la actividad agropecuaria sobre las propiedades físicas del suelo.</a:t>
            </a:r>
            <a:endParaRPr lang="es-AR" sz="2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164" y="263398"/>
            <a:ext cx="5183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10" dirty="0" smtClean="0"/>
              <a:t>T</a:t>
            </a:r>
            <a:r>
              <a:rPr sz="4000" spc="-30" dirty="0" err="1" smtClean="0"/>
              <a:t>extura</a:t>
            </a:r>
            <a:r>
              <a:rPr sz="4000" spc="-30" dirty="0" smtClean="0"/>
              <a:t> </a:t>
            </a:r>
            <a:r>
              <a:rPr sz="4000" spc="-5" dirty="0"/>
              <a:t>de</a:t>
            </a:r>
            <a:r>
              <a:rPr sz="4000" spc="-30" dirty="0"/>
              <a:t> </a:t>
            </a:r>
            <a:r>
              <a:rPr sz="4000" spc="-10" dirty="0"/>
              <a:t>suelo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00227" y="1132077"/>
            <a:ext cx="752729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función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 análisis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granulométrico</a:t>
            </a:r>
            <a:r>
              <a:rPr sz="3200" spc="-5" dirty="0">
                <a:latin typeface="Calibri"/>
                <a:cs typeface="Calibri"/>
              </a:rPr>
              <a:t> de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cuatro muestras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simples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perturbadas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un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perfil </a:t>
            </a:r>
            <a:r>
              <a:rPr sz="3200" spc="-10" dirty="0">
                <a:latin typeface="Calibri"/>
                <a:cs typeface="Calibri"/>
              </a:rPr>
              <a:t>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suelo,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determine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textural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cada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horizonte</a:t>
            </a:r>
            <a:r>
              <a:rPr sz="3200" spc="-5" dirty="0">
                <a:latin typeface="Calibri"/>
                <a:cs typeface="Calibri"/>
              </a:rPr>
              <a:t> trabajando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triángulo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textural: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6586" y="4502784"/>
          <a:ext cx="7358378" cy="1883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13">
                <a:tc rowSpan="2">
                  <a:txBody>
                    <a:bodyPr/>
                    <a:lstStyle/>
                    <a:p>
                      <a:pPr marL="78105" marR="70485" indent="36385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Análisis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lom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Profundidad</a:t>
                      </a:r>
                      <a:r>
                        <a:rPr sz="1800" b="1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0-18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18-32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32-60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60-90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Arcilla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22,3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5,6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10,8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190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44,5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62,5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8,2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42,6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270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Arena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562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33,2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4,4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86,2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47,2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Clase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Textural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0815" algn="ctr">
                        <a:lnSpc>
                          <a:spcPts val="1814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5410" algn="ctr">
                        <a:lnSpc>
                          <a:spcPts val="1814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50" algn="ctr">
                        <a:lnSpc>
                          <a:spcPts val="1814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814"/>
                        </a:lnSpc>
                        <a:spcBef>
                          <a:spcPts val="245"/>
                        </a:spcBef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32" y="174817"/>
            <a:ext cx="8463601" cy="6506528"/>
            <a:chOff x="323532" y="174817"/>
            <a:chExt cx="8463601" cy="650652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174817"/>
              <a:ext cx="8463601" cy="6506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41" y="260603"/>
              <a:ext cx="3571875" cy="1285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1601" y="228600"/>
            <a:ext cx="44877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pc="-10" dirty="0" smtClean="0"/>
              <a:t>Densidad Aparente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9737" y="1475612"/>
            <a:ext cx="8408035" cy="24102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68300" marR="17780" indent="-342900" algn="just">
              <a:lnSpc>
                <a:spcPct val="80000"/>
              </a:lnSpc>
              <a:spcBef>
                <a:spcPts val="695"/>
              </a:spcBef>
              <a:buFont typeface="Arial MT"/>
              <a:buChar char="•"/>
              <a:tabLst>
                <a:tab pos="368300" algn="l"/>
              </a:tabLst>
            </a:pPr>
            <a:r>
              <a:rPr sz="2500" spc="-30" dirty="0">
                <a:latin typeface="Calibri"/>
                <a:cs typeface="Calibri"/>
              </a:rPr>
              <a:t>Para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determinar </a:t>
            </a:r>
            <a:r>
              <a:rPr sz="2500" spc="-5" dirty="0">
                <a:latin typeface="Calibri"/>
                <a:cs typeface="Calibri"/>
              </a:rPr>
              <a:t>la </a:t>
            </a:r>
            <a:r>
              <a:rPr sz="2500" spc="-15" dirty="0">
                <a:latin typeface="Calibri"/>
                <a:cs typeface="Calibri"/>
              </a:rPr>
              <a:t>DA </a:t>
            </a:r>
            <a:r>
              <a:rPr sz="2500" spc="-5" dirty="0">
                <a:latin typeface="Calibri"/>
                <a:cs typeface="Calibri"/>
              </a:rPr>
              <a:t>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un suelo de </a:t>
            </a:r>
            <a:r>
              <a:rPr sz="2500" spc="-15" dirty="0">
                <a:latin typeface="Calibri"/>
                <a:cs typeface="Calibri"/>
              </a:rPr>
              <a:t>textura</a:t>
            </a:r>
            <a:r>
              <a:rPr sz="2500" spc="5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franco</a:t>
            </a:r>
            <a:r>
              <a:rPr sz="2500" spc="5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limosa,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se </a:t>
            </a:r>
            <a:r>
              <a:rPr sz="2500" spc="-10" dirty="0">
                <a:latin typeface="Calibri"/>
                <a:cs typeface="Calibri"/>
              </a:rPr>
              <a:t>tomó </a:t>
            </a:r>
            <a:r>
              <a:rPr sz="2500" spc="-15" dirty="0">
                <a:latin typeface="Calibri"/>
                <a:cs typeface="Calibri"/>
              </a:rPr>
              <a:t>muestras </a:t>
            </a:r>
            <a:r>
              <a:rPr sz="2500" spc="-5" dirty="0">
                <a:latin typeface="Calibri"/>
                <a:cs typeface="Calibri"/>
              </a:rPr>
              <a:t>de </a:t>
            </a:r>
            <a:r>
              <a:rPr sz="2500" spc="-10" dirty="0">
                <a:latin typeface="Calibri"/>
                <a:cs typeface="Calibri"/>
              </a:rPr>
              <a:t>suelo </a:t>
            </a:r>
            <a:r>
              <a:rPr sz="2500" spc="-15" dirty="0">
                <a:latin typeface="Calibri"/>
                <a:cs typeface="Calibri"/>
              </a:rPr>
              <a:t>con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un </a:t>
            </a:r>
            <a:r>
              <a:rPr sz="2500" spc="-10" dirty="0">
                <a:latin typeface="Calibri"/>
                <a:cs typeface="Calibri"/>
              </a:rPr>
              <a:t>cilindro </a:t>
            </a:r>
            <a:r>
              <a:rPr sz="2500" spc="-15" dirty="0">
                <a:latin typeface="Calibri"/>
                <a:cs typeface="Calibri"/>
              </a:rPr>
              <a:t>cuya </a:t>
            </a:r>
            <a:r>
              <a:rPr sz="2500" spc="-5" dirty="0">
                <a:latin typeface="Calibri"/>
                <a:cs typeface="Calibri"/>
              </a:rPr>
              <a:t>masa </a:t>
            </a:r>
            <a:r>
              <a:rPr sz="2500" dirty="0">
                <a:latin typeface="Calibri"/>
                <a:cs typeface="Calibri"/>
              </a:rPr>
              <a:t>es de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970 </a:t>
            </a:r>
            <a:r>
              <a:rPr sz="2500" spc="-5" dirty="0">
                <a:latin typeface="Calibri"/>
                <a:cs typeface="Calibri"/>
              </a:rPr>
              <a:t>g y su </a:t>
            </a:r>
            <a:r>
              <a:rPr sz="2500" spc="-10" dirty="0">
                <a:latin typeface="Calibri"/>
                <a:cs typeface="Calibri"/>
              </a:rPr>
              <a:t>volumen </a:t>
            </a:r>
            <a:r>
              <a:rPr sz="2500" spc="-5" dirty="0">
                <a:latin typeface="Calibri"/>
                <a:cs typeface="Calibri"/>
              </a:rPr>
              <a:t>de </a:t>
            </a:r>
            <a:r>
              <a:rPr sz="2500" spc="-10" dirty="0">
                <a:latin typeface="Calibri"/>
                <a:cs typeface="Calibri"/>
              </a:rPr>
              <a:t>520 </a:t>
            </a:r>
            <a:r>
              <a:rPr sz="2500" dirty="0">
                <a:latin typeface="Calibri"/>
                <a:cs typeface="Calibri"/>
              </a:rPr>
              <a:t>cm</a:t>
            </a:r>
            <a:r>
              <a:rPr sz="2475" baseline="25252" dirty="0">
                <a:latin typeface="Calibri"/>
                <a:cs typeface="Calibri"/>
              </a:rPr>
              <a:t>3</a:t>
            </a:r>
            <a:r>
              <a:rPr sz="2500" dirty="0">
                <a:latin typeface="Calibri"/>
                <a:cs typeface="Calibri"/>
              </a:rPr>
              <a:t>. </a:t>
            </a:r>
            <a:r>
              <a:rPr sz="2500" spc="-10" dirty="0">
                <a:latin typeface="Calibri"/>
                <a:cs typeface="Calibri"/>
              </a:rPr>
              <a:t>La </a:t>
            </a:r>
            <a:r>
              <a:rPr sz="2500" spc="-5" dirty="0">
                <a:latin typeface="Calibri"/>
                <a:cs typeface="Calibri"/>
              </a:rPr>
              <a:t>masa del cilindro </a:t>
            </a:r>
            <a:r>
              <a:rPr sz="2500" spc="-15" dirty="0">
                <a:latin typeface="Calibri"/>
                <a:cs typeface="Calibri"/>
              </a:rPr>
              <a:t>junto </a:t>
            </a:r>
            <a:r>
              <a:rPr sz="2500" spc="-5" dirty="0">
                <a:latin typeface="Calibri"/>
                <a:cs typeface="Calibri"/>
              </a:rPr>
              <a:t>a la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muestra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suelo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húmedo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es 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1780 </a:t>
            </a:r>
            <a:r>
              <a:rPr sz="2500" spc="-5" dirty="0">
                <a:latin typeface="Calibri"/>
                <a:cs typeface="Calibri"/>
              </a:rPr>
              <a:t>g.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peso del </a:t>
            </a:r>
            <a:r>
              <a:rPr sz="2500" dirty="0">
                <a:latin typeface="Calibri"/>
                <a:cs typeface="Calibri"/>
              </a:rPr>
              <a:t>agua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retenida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105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g.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lang="es-ES" sz="2500" spc="-10" dirty="0" smtClean="0">
                <a:latin typeface="Calibri"/>
                <a:cs typeface="Calibri"/>
              </a:rPr>
              <a:t>La </a:t>
            </a:r>
            <a:r>
              <a:rPr sz="2500" spc="-5" dirty="0" smtClean="0">
                <a:latin typeface="Calibri"/>
                <a:cs typeface="Calibri"/>
              </a:rPr>
              <a:t>DR</a:t>
            </a:r>
            <a:r>
              <a:rPr lang="es-ES" sz="2500" spc="-5" dirty="0" smtClean="0">
                <a:latin typeface="Calibri"/>
                <a:cs typeface="Calibri"/>
              </a:rPr>
              <a:t> a considerar es</a:t>
            </a:r>
            <a:r>
              <a:rPr sz="2500" dirty="0" smtClean="0">
                <a:latin typeface="Calibri"/>
                <a:cs typeface="Calibri"/>
              </a:rPr>
              <a:t> </a:t>
            </a:r>
            <a:r>
              <a:rPr sz="2500" spc="-10" dirty="0" smtClean="0">
                <a:latin typeface="Calibri"/>
                <a:cs typeface="Calibri"/>
              </a:rPr>
              <a:t>2</a:t>
            </a:r>
            <a:r>
              <a:rPr lang="es-ES" sz="2500" spc="-10" dirty="0" smtClean="0">
                <a:latin typeface="Calibri"/>
                <a:cs typeface="Calibri"/>
              </a:rPr>
              <a:t>,</a:t>
            </a:r>
            <a:r>
              <a:rPr sz="2500" spc="-10" dirty="0" smtClean="0">
                <a:latin typeface="Calibri"/>
                <a:cs typeface="Calibri"/>
              </a:rPr>
              <a:t>65 </a:t>
            </a:r>
            <a:r>
              <a:rPr sz="2500" spc="-5" dirty="0">
                <a:latin typeface="Calibri"/>
                <a:cs typeface="Calibri"/>
              </a:rPr>
              <a:t>gr*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cm</a:t>
            </a:r>
            <a:r>
              <a:rPr sz="2475" spc="-7" baseline="25252" dirty="0">
                <a:latin typeface="Calibri"/>
                <a:cs typeface="Calibri"/>
              </a:rPr>
              <a:t>-3</a:t>
            </a:r>
            <a:r>
              <a:rPr sz="2500" spc="-5" dirty="0" smtClean="0">
                <a:latin typeface="Calibri"/>
                <a:cs typeface="Calibri"/>
              </a:rPr>
              <a:t>.</a:t>
            </a:r>
            <a:endParaRPr lang="es-ES" sz="2500" spc="-5" dirty="0" smtClean="0">
              <a:latin typeface="Calibri"/>
              <a:cs typeface="Calibri"/>
            </a:endParaRPr>
          </a:p>
          <a:p>
            <a:pPr marL="368300" marR="17780" indent="-342900" algn="just">
              <a:lnSpc>
                <a:spcPct val="80000"/>
              </a:lnSpc>
              <a:spcBef>
                <a:spcPts val="695"/>
              </a:spcBef>
              <a:buFont typeface="Arial MT"/>
              <a:buChar char="•"/>
              <a:tabLst>
                <a:tab pos="368300" algn="l"/>
              </a:tabLst>
            </a:pPr>
            <a:endParaRPr sz="2500" dirty="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buFont typeface="Arial MT"/>
              <a:buChar char="•"/>
              <a:tabLst>
                <a:tab pos="367665" algn="l"/>
                <a:tab pos="368300" algn="l"/>
              </a:tabLst>
            </a:pPr>
            <a:r>
              <a:rPr sz="2500" spc="-5" dirty="0" err="1">
                <a:latin typeface="Calibri"/>
                <a:cs typeface="Calibri"/>
              </a:rPr>
              <a:t>Calcule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25" dirty="0" smtClean="0">
                <a:latin typeface="Calibri"/>
                <a:cs typeface="Calibri"/>
              </a:rPr>
              <a:t>DA</a:t>
            </a:r>
            <a:r>
              <a:rPr sz="2500" spc="-10" dirty="0" smtClean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y </a:t>
            </a:r>
            <a:r>
              <a:rPr sz="2500" dirty="0" smtClean="0">
                <a:latin typeface="Calibri"/>
                <a:cs typeface="Calibri"/>
              </a:rPr>
              <a:t>Pt</a:t>
            </a:r>
            <a:r>
              <a:rPr lang="es-ES" sz="2500" dirty="0" smtClean="0">
                <a:latin typeface="Calibri"/>
                <a:cs typeface="Calibri"/>
              </a:rPr>
              <a:t>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0" y="3902760"/>
            <a:ext cx="212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Pt=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((DR-DA)/DP)*100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6400" y="4436160"/>
            <a:ext cx="396240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10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PM=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Peso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rgbClr val="FF0000"/>
                </a:solidFill>
                <a:latin typeface="Calibri"/>
                <a:cs typeface="Calibri"/>
              </a:rPr>
              <a:t>Muestra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AR" b="1" spc="-5" dirty="0" smtClean="0">
                <a:solidFill>
                  <a:srgbClr val="FF0000"/>
                </a:solidFill>
                <a:cs typeface="Calibri"/>
              </a:rPr>
              <a:t>(gr) </a:t>
            </a:r>
            <a:r>
              <a:rPr sz="1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PC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Peso </a:t>
            </a:r>
            <a:r>
              <a:rPr sz="1800" b="1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Cilindro</a:t>
            </a:r>
            <a:r>
              <a:rPr lang="es-ES" sz="1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AR" b="1" spc="-5" dirty="0" smtClean="0">
                <a:solidFill>
                  <a:srgbClr val="FF0000"/>
                </a:solidFill>
                <a:cs typeface="Calibri"/>
              </a:rPr>
              <a:t>(gr) </a:t>
            </a:r>
            <a:r>
              <a:rPr sz="1800" b="1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 Humedad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(gr)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s-ES" sz="1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661035">
              <a:spcBef>
                <a:spcPts val="100"/>
              </a:spcBef>
            </a:pPr>
            <a:r>
              <a:rPr sz="1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DR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Calibri"/>
                <a:cs typeface="Calibri"/>
              </a:rPr>
              <a:t>Densidad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Real</a:t>
            </a:r>
            <a:r>
              <a:rPr lang="es-ES" b="1" spc="-10" dirty="0" smtClean="0">
                <a:solidFill>
                  <a:srgbClr val="FF0000"/>
                </a:solidFill>
                <a:cs typeface="Calibri"/>
              </a:rPr>
              <a:t> (gr* cm-3)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DA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 Densidad </a:t>
            </a:r>
            <a:r>
              <a:rPr sz="1800" b="1" spc="-10" dirty="0" err="1">
                <a:solidFill>
                  <a:srgbClr val="FF0000"/>
                </a:solidFill>
                <a:latin typeface="Calibri"/>
                <a:cs typeface="Calibri"/>
              </a:rPr>
              <a:t>Aparente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ES" b="1" spc="-10" dirty="0" smtClean="0">
                <a:solidFill>
                  <a:srgbClr val="FF0000"/>
                </a:solidFill>
                <a:cs typeface="Calibri"/>
              </a:rPr>
              <a:t>(gr* cm-3)</a:t>
            </a:r>
            <a:endParaRPr lang="es-ES" sz="18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 smtClean="0">
                <a:solidFill>
                  <a:srgbClr val="FF0000"/>
                </a:solidFill>
                <a:latin typeface="Calibri"/>
                <a:cs typeface="Calibri"/>
              </a:rPr>
              <a:t>Mss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Masa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suelo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/>
                <a:cs typeface="Calibri"/>
              </a:rPr>
              <a:t>seco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s-AR" b="1" spc="-5" dirty="0" smtClean="0">
                <a:solidFill>
                  <a:srgbClr val="FF0000"/>
                </a:solidFill>
                <a:cs typeface="Calibri"/>
              </a:rPr>
              <a:t>(gr) </a:t>
            </a:r>
            <a:endParaRPr lang="es-ES" sz="1800" b="1" spc="-39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20" dirty="0" err="1" smtClean="0">
                <a:solidFill>
                  <a:srgbClr val="FF0000"/>
                </a:solidFill>
                <a:latin typeface="Calibri"/>
                <a:cs typeface="Calibri"/>
              </a:rPr>
              <a:t>Vol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Volumen</a:t>
            </a:r>
            <a:r>
              <a:rPr lang="es-ES" sz="1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(</a:t>
            </a:r>
            <a:r>
              <a:rPr lang="es-ES" b="1" spc="-10" dirty="0" smtClean="0">
                <a:solidFill>
                  <a:srgbClr val="FF0000"/>
                </a:solidFill>
                <a:cs typeface="Calibri"/>
              </a:rPr>
              <a:t>cm-3)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 err="1">
                <a:solidFill>
                  <a:srgbClr val="FF0000"/>
                </a:solidFill>
                <a:latin typeface="Calibri"/>
                <a:cs typeface="Calibri"/>
              </a:rPr>
              <a:t>Porosidad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Total</a:t>
            </a:r>
            <a:r>
              <a:rPr lang="es-ES" sz="18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 (%)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8077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lang="es-ES" spc="-10" dirty="0" smtClean="0"/>
              <a:t>A</a:t>
            </a:r>
            <a:r>
              <a:rPr spc="-5" dirty="0" err="1" smtClean="0"/>
              <a:t>plicaciones</a:t>
            </a:r>
            <a:r>
              <a:rPr lang="es-ES" spc="-5" dirty="0" smtClean="0"/>
              <a:t> de </a:t>
            </a:r>
            <a:r>
              <a:rPr spc="-30" dirty="0" smtClean="0"/>
              <a:t>D</a:t>
            </a:r>
            <a:r>
              <a:rPr lang="es-ES" spc="-30" dirty="0" err="1" smtClean="0"/>
              <a:t>ensidad</a:t>
            </a:r>
            <a:r>
              <a:rPr lang="es-ES" spc="-30" dirty="0" smtClean="0"/>
              <a:t> </a:t>
            </a:r>
            <a:r>
              <a:rPr spc="-30" dirty="0" smtClean="0"/>
              <a:t>A</a:t>
            </a:r>
            <a:r>
              <a:rPr lang="es-ES" spc="-30" dirty="0" err="1" smtClean="0"/>
              <a:t>parente</a:t>
            </a:r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488620" y="914400"/>
            <a:ext cx="8579180" cy="32464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Calcule qué cantidad de fósforo (P) disponible, expresado en kg ha</a:t>
            </a: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corresponde a dos suelos en estudio. Uno de ellos tiene un contenido de P de 8 ppm y el otro posee 17 ppm, ambos en los primeros 10 cm de profundidad. Considerar una DA de 1,23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gr*cm</a:t>
            </a:r>
            <a:r>
              <a:rPr kumimoji="0" lang="es-A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los dos suelos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PCA= DA*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*10000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PCA= Peso Capa Arable (t ha</a:t>
            </a: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DA= Densidad Aparente (t/m</a:t>
            </a: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profundidad de suelo considerada (m)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 conversión a ha= 10000 m</a:t>
            </a: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</a:t>
            </a: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Tener en cuenta que: 1 ppm= 1gr en 1Tn de suelo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117975" marR="0" lvl="0" indent="0" algn="l" defTabSz="914400" rtl="0" eaLnBrk="1" fontAlgn="auto" latinLnBrk="0" hangingPunct="1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   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10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4370" y="2952243"/>
            <a:ext cx="34277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Verdana"/>
                <a:cs typeface="Verdana"/>
              </a:rPr>
              <a:t>Pt=</a:t>
            </a:r>
            <a:r>
              <a:rPr sz="2000" b="1" spc="-6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((DR-DA)/DP)*100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175" y="844421"/>
            <a:ext cx="8455025" cy="223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62255" algn="l"/>
              </a:tabLst>
            </a:pPr>
            <a:r>
              <a:rPr lang="es-ES" spc="-10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Determine</a:t>
            </a:r>
            <a:r>
              <a:rPr sz="1800" spc="3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textural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cada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 err="1" smtClean="0">
                <a:latin typeface="Calibri"/>
                <a:cs typeface="Calibri"/>
              </a:rPr>
              <a:t>horizonte</a:t>
            </a:r>
            <a:r>
              <a:rPr lang="es-ES" sz="1800" spc="-15" dirty="0" smtClean="0">
                <a:latin typeface="Calibri"/>
                <a:cs typeface="Calibri"/>
              </a:rPr>
              <a:t> para el perfi</a:t>
            </a:r>
            <a:r>
              <a:rPr lang="es-ES" spc="-15" dirty="0" smtClean="0">
                <a:latin typeface="Calibri"/>
                <a:cs typeface="Calibri"/>
              </a:rPr>
              <a:t>l estudiado</a:t>
            </a:r>
            <a:r>
              <a:rPr sz="1800" spc="-15" dirty="0" smtClean="0">
                <a:latin typeface="Calibri"/>
                <a:cs typeface="Calibri"/>
              </a:rPr>
              <a:t>.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lang="es-ES" sz="1800" spc="20" dirty="0" smtClean="0">
                <a:latin typeface="Calibri"/>
                <a:cs typeface="Calibri"/>
              </a:rPr>
              <a:t>En </a:t>
            </a:r>
            <a:r>
              <a:rPr sz="1800" dirty="0" smtClean="0">
                <a:latin typeface="Calibri"/>
                <a:cs typeface="Calibri"/>
              </a:rPr>
              <a:t>el </a:t>
            </a:r>
            <a:r>
              <a:rPr sz="1800" spc="-5" dirty="0">
                <a:latin typeface="Calibri"/>
                <a:cs typeface="Calibri"/>
              </a:rPr>
              <a:t>caso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arena,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necesario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sumar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las</a:t>
            </a:r>
            <a:r>
              <a:rPr sz="1800" spc="-10" dirty="0">
                <a:latin typeface="Calibri"/>
                <a:cs typeface="Calibri"/>
              </a:rPr>
              <a:t> distintas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fracciones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arena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interpretarlas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solo </a:t>
            </a:r>
            <a:r>
              <a:rPr sz="1800" spc="-40" dirty="0">
                <a:latin typeface="Calibri"/>
                <a:cs typeface="Calibri"/>
              </a:rPr>
              <a:t>valor.</a:t>
            </a:r>
            <a:endParaRPr sz="1800" dirty="0">
              <a:latin typeface="Calibri"/>
              <a:cs typeface="Calibri"/>
            </a:endParaRPr>
          </a:p>
          <a:p>
            <a:pPr marL="25400" marR="6032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spc="-5" dirty="0" smtClean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Calcule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porosidad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 </a:t>
            </a:r>
            <a:r>
              <a:rPr sz="1800" spc="-15" dirty="0">
                <a:latin typeface="Calibri"/>
                <a:cs typeface="Calibri"/>
              </a:rPr>
              <a:t>horizontes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cuadro.</a:t>
            </a:r>
            <a:r>
              <a:rPr sz="1800" dirty="0">
                <a:latin typeface="Calibri"/>
                <a:cs typeface="Calibri"/>
              </a:rPr>
              <a:t> Use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2,65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g*cm</a:t>
            </a:r>
            <a:r>
              <a:rPr sz="1800" baseline="25462" dirty="0" smtClean="0">
                <a:latin typeface="Calibri"/>
                <a:cs typeface="Calibri"/>
              </a:rPr>
              <a:t>-3</a:t>
            </a:r>
            <a:r>
              <a:rPr lang="es-ES" sz="1800" baseline="25462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de</a:t>
            </a:r>
            <a:r>
              <a:rPr sz="1800" spc="-1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DR</a:t>
            </a:r>
            <a:r>
              <a:rPr lang="es-ES" sz="1800" spc="-5" dirty="0" smtClean="0">
                <a:latin typeface="Calibri"/>
                <a:cs typeface="Calibri"/>
              </a:rPr>
              <a:t>.</a:t>
            </a:r>
          </a:p>
          <a:p>
            <a:pPr marL="25400" marR="60325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es-ES" sz="1800" spc="-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En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base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datos</a:t>
            </a:r>
            <a:r>
              <a:rPr lang="es-ES" sz="1800" spc="-10" dirty="0" smtClean="0">
                <a:latin typeface="Calibri"/>
                <a:cs typeface="Calibri"/>
              </a:rPr>
              <a:t>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puede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inferir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alguna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limitación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física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desarrollo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</a:p>
          <a:p>
            <a:pPr marL="254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cultivo?</a:t>
            </a:r>
            <a:endParaRPr sz="1800" dirty="0">
              <a:latin typeface="Calibri"/>
              <a:cs typeface="Calibri"/>
            </a:endParaRPr>
          </a:p>
          <a:p>
            <a:pPr marL="4688840" algn="just">
              <a:lnSpc>
                <a:spcPct val="100000"/>
              </a:lnSpc>
              <a:spcBef>
                <a:spcPts val="535"/>
              </a:spcBef>
            </a:pPr>
            <a:r>
              <a:rPr sz="1600" b="1" spc="-10" dirty="0">
                <a:latin typeface="Verdana"/>
                <a:cs typeface="Verdana"/>
              </a:rPr>
              <a:t>Pt= </a:t>
            </a:r>
            <a:r>
              <a:rPr sz="1600" b="1" spc="-5" dirty="0">
                <a:latin typeface="Verdana"/>
                <a:cs typeface="Verdana"/>
              </a:rPr>
              <a:t>Porosidad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Total </a:t>
            </a:r>
            <a:r>
              <a:rPr sz="1600" b="1" spc="-10" dirty="0">
                <a:latin typeface="Verdana"/>
                <a:cs typeface="Verdana"/>
              </a:rPr>
              <a:t>%</a:t>
            </a:r>
            <a:endParaRPr sz="1600" dirty="0">
              <a:latin typeface="Verdana"/>
              <a:cs typeface="Verdana"/>
            </a:endParaRPr>
          </a:p>
          <a:p>
            <a:pPr marL="4688840" algn="just">
              <a:lnSpc>
                <a:spcPct val="100000"/>
              </a:lnSpc>
            </a:pPr>
            <a:r>
              <a:rPr sz="1600" b="1" spc="-10" dirty="0">
                <a:latin typeface="Verdana"/>
                <a:cs typeface="Verdana"/>
              </a:rPr>
              <a:t>DR=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Densidad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Real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(g/cm</a:t>
            </a:r>
            <a:r>
              <a:rPr sz="1575" b="1" spc="-7" baseline="26455" dirty="0">
                <a:latin typeface="Verdana"/>
                <a:cs typeface="Verdana"/>
              </a:rPr>
              <a:t>3</a:t>
            </a:r>
            <a:r>
              <a:rPr sz="1600" b="1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581400"/>
            <a:ext cx="6241281" cy="31627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29200" y="3048000"/>
            <a:ext cx="3823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Verdana"/>
                <a:cs typeface="Verdana"/>
              </a:rPr>
              <a:t>DA=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Densidad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Aparente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(g/cm</a:t>
            </a:r>
            <a:r>
              <a:rPr sz="1575" b="1" spc="-7" baseline="26455" dirty="0">
                <a:latin typeface="Verdana"/>
                <a:cs typeface="Verdana"/>
              </a:rPr>
              <a:t>3</a:t>
            </a:r>
            <a:r>
              <a:rPr sz="1600" b="1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32706" y="6096000"/>
            <a:ext cx="5105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352800" y="152400"/>
            <a:ext cx="220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Porosidad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9529" y="913764"/>
            <a:ext cx="6054470" cy="524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921866"/>
            <a:ext cx="8382000" cy="17176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5080" indent="-342900" algn="just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Con la </a:t>
            </a:r>
            <a:r>
              <a:rPr sz="3000" spc="-15" dirty="0">
                <a:latin typeface="Calibri"/>
                <a:cs typeface="Calibri"/>
              </a:rPr>
              <a:t>información </a:t>
            </a:r>
            <a:r>
              <a:rPr sz="3000" spc="-5" dirty="0">
                <a:latin typeface="Calibri"/>
                <a:cs typeface="Calibri"/>
              </a:rPr>
              <a:t>aportada en el </a:t>
            </a:r>
            <a:r>
              <a:rPr sz="3000" spc="-15" dirty="0">
                <a:latin typeface="Calibri"/>
                <a:cs typeface="Calibri"/>
              </a:rPr>
              <a:t>siguiente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cuadro,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represente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gráficamente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fases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sólida,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líquida</a:t>
            </a:r>
            <a:r>
              <a:rPr sz="3000" dirty="0">
                <a:latin typeface="Calibri"/>
                <a:cs typeface="Calibri"/>
              </a:rPr>
              <a:t> 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gaseosa</a:t>
            </a:r>
            <a:r>
              <a:rPr sz="3000" spc="-5" dirty="0">
                <a:latin typeface="Calibri"/>
                <a:cs typeface="Calibri"/>
              </a:rPr>
              <a:t> en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función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profundidad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suelo.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Interprete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el </a:t>
            </a:r>
            <a:r>
              <a:rPr sz="3000" spc="-15" dirty="0">
                <a:latin typeface="Calibri"/>
                <a:cs typeface="Calibri"/>
              </a:rPr>
              <a:t>gráfico.</a:t>
            </a:r>
            <a:endParaRPr sz="3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3196" y="4126615"/>
          <a:ext cx="8277857" cy="1512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21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6644">
                <a:tc rowSpan="2"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Horizontes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Arcilla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Arena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40" dirty="0">
                          <a:latin typeface="Calibri"/>
                          <a:cs typeface="Calibri"/>
                        </a:rPr>
                        <a:t>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Pt.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%Fase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7025">
                        <a:lnSpc>
                          <a:spcPts val="1855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Tn.m</a:t>
                      </a:r>
                      <a:r>
                        <a:rPr sz="1575" b="1" spc="-22" baseline="26455" dirty="0">
                          <a:latin typeface="Calibri"/>
                          <a:cs typeface="Calibri"/>
                        </a:rPr>
                        <a:t>-3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2575" algn="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g/100g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%V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sólida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liquida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855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gaseosa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">
                <a:tc rowSpan="2">
                  <a:txBody>
                    <a:bodyPr/>
                    <a:lstStyle/>
                    <a:p>
                      <a:pPr marL="325120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0-15</a:t>
                      </a:r>
                      <a:r>
                        <a:rPr sz="1600" b="1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76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1.25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2.65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69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52,8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69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10.4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47,2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39,8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4">
                <a:tc rowSpan="2">
                  <a:txBody>
                    <a:bodyPr/>
                    <a:lstStyle/>
                    <a:p>
                      <a:pPr marL="239395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15-30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76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191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2.65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69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47,2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669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16.1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700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22,5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52,8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22,5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24,7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3">
                <a:tc rowSpan="3">
                  <a:txBody>
                    <a:bodyPr/>
                    <a:lstStyle/>
                    <a:p>
                      <a:pPr marL="203200">
                        <a:lnSpc>
                          <a:spcPts val="1864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30-60</a:t>
                      </a:r>
                      <a:r>
                        <a:rPr sz="1600" b="1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Bw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51765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81915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2.65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86690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86690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17.0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67005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22,1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49,1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28,8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6588712" y="4720698"/>
            <a:ext cx="2315222" cy="93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685800" y="376226"/>
            <a:ext cx="8229599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Aplicaciones de </a:t>
            </a:r>
            <a:r>
              <a:rPr kumimoji="0" lang="es-ES" sz="44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Densidad Aparente</a:t>
            </a:r>
          </a:p>
          <a:p>
            <a:pPr marL="1587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kern="0" spc="-30" dirty="0" smtClean="0">
                <a:latin typeface="Calibri"/>
                <a:ea typeface="+mj-ea"/>
                <a:cs typeface="Calibri"/>
              </a:rPr>
              <a:t>Relación de Fases</a:t>
            </a:r>
            <a:endParaRPr kumimoji="0" lang="es-ES" sz="4400" b="0" i="0" u="none" strike="noStrike" kern="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1028</Words>
  <Application>Microsoft Office PowerPoint</Application>
  <PresentationFormat>Presentación en pantalla (4:3)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Helvetica</vt:lpstr>
      <vt:lpstr>Times New Roman</vt:lpstr>
      <vt:lpstr>Verdana</vt:lpstr>
      <vt:lpstr>Office Theme</vt:lpstr>
      <vt:lpstr>Trabajo Práctico Física de Suelos Agronomía 2023</vt:lpstr>
      <vt:lpstr>Presentación de PowerPoint</vt:lpstr>
      <vt:lpstr>Textura de suelo</vt:lpstr>
      <vt:lpstr>Presentación de PowerPoint</vt:lpstr>
      <vt:lpstr>Densidad Aparente</vt:lpstr>
      <vt:lpstr>Aplicaciones de Densidad Aparente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 textura de suelo</dc:title>
  <dc:creator>jtonatto</dc:creator>
  <cp:lastModifiedBy>Usuario</cp:lastModifiedBy>
  <cp:revision>23</cp:revision>
  <dcterms:created xsi:type="dcterms:W3CDTF">2023-09-04T11:43:11Z</dcterms:created>
  <dcterms:modified xsi:type="dcterms:W3CDTF">2023-09-06T14:55:12Z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2023-09-04T00:00:00Z</vt:filetime>
  </property>
</Properties>
</file>